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12.pn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11c8ce3bd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11c8ce3bd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11c8ce3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11c8ce3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11c8ce3bd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11c8ce3bd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11c8ce3b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11c8ce3b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211c8ce3b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211c8ce3b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11c8ce3b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11c8ce3b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11c8ce3bd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11c8ce3bd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11c8ce3bd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11c8ce3bd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11c8ce3bd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11c8ce3bd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X0f8FwyAgwb6h4bxuqZJiDuyXlSxUH0f/view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Bigpig4396/Multi-Agent-Reinforcement-Learning-Environment" TargetMode="External"/><Relationship Id="rId4" Type="http://schemas.openxmlformats.org/officeDocument/2006/relationships/image" Target="../media/image1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gif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RL in Drones Monitoring Environment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6462900" y="3415950"/>
            <a:ext cx="2369400" cy="15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Михаил Храменков </a:t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Сергей Юхатсков </a:t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Евгений Лупашин</a:t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Ильдар Сахиуллин </a:t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Илья Зисман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idx="4294967295" type="subTitle"/>
          </p:nvPr>
        </p:nvSpPr>
        <p:spPr>
          <a:xfrm>
            <a:off x="904175" y="1218675"/>
            <a:ext cx="6934800" cy="29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environment optimization, technical expertise – </a:t>
            </a:r>
            <a:r>
              <a:rPr lang="en-GB" sz="1600"/>
              <a:t>Михаил Храменков </a:t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e</a:t>
            </a:r>
            <a:r>
              <a:rPr lang="en-GB" sz="1600"/>
              <a:t>nvironment </a:t>
            </a:r>
            <a:r>
              <a:rPr lang="en-GB" sz="1600"/>
              <a:t>optimization</a:t>
            </a:r>
            <a:r>
              <a:rPr lang="en-GB" sz="1600"/>
              <a:t>, api communication – Сергей Юхатсков </a:t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PPO debug, reward function experiments – Евгений Лупашин</a:t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PPO debug, reward function experiments</a:t>
            </a:r>
            <a:r>
              <a:rPr lang="en-GB" sz="1600"/>
              <a:t> – Ильдар Сахиуллин </a:t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PPO implementation, RL “expertise” – Илья Зисман</a:t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r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600"/>
              <a:t>Code reviews across the team</a:t>
            </a:r>
            <a:endParaRPr b="1"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Задача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54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Дана карта, условные обозначения целей слежения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Целей слежения &gt; дронов для слежения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FOV дронов ограничен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	Цель: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Алгоритм слежения, который минимизирует время вне поля зрения дронов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925" y="1948250"/>
            <a:ext cx="3244176" cy="182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RL: Reinforcement Learning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3375900" cy="25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>
                <a:solidFill>
                  <a:srgbClr val="000000"/>
                </a:solidFill>
              </a:rPr>
              <a:t>An environment with some unknown dynamics</a:t>
            </a:r>
            <a:endParaRPr>
              <a:solidFill>
                <a:srgbClr val="000000"/>
              </a:solidFill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>
                <a:solidFill>
                  <a:srgbClr val="000000"/>
                </a:solidFill>
              </a:rPr>
              <a:t>An agent that learn policy (trajectory of actions based on observations) which maximizes sum of rewards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>
                <a:solidFill>
                  <a:srgbClr val="000000"/>
                </a:solidFill>
              </a:rPr>
              <a:t>Autonomous driving</a:t>
            </a:r>
            <a:endParaRPr>
              <a:solidFill>
                <a:srgbClr val="000000"/>
              </a:solidFill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>
                <a:solidFill>
                  <a:srgbClr val="000000"/>
                </a:solidFill>
              </a:rPr>
              <a:t>Combinatorial optimization</a:t>
            </a:r>
            <a:endParaRPr>
              <a:solidFill>
                <a:srgbClr val="000000"/>
              </a:solidFill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>
                <a:solidFill>
                  <a:srgbClr val="000000"/>
                </a:solidFill>
              </a:rPr>
              <a:t>etc…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5861" y="1152475"/>
            <a:ext cx="539294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788" y="3380850"/>
            <a:ext cx="3193726" cy="159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RL: Formalization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61225"/>
            <a:ext cx="2879951" cy="36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774800"/>
            <a:ext cx="2447636" cy="36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288375"/>
            <a:ext cx="1482473" cy="77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3105657"/>
            <a:ext cx="4889226" cy="7758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5598025" y="3293475"/>
            <a:ext cx="319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Probability of a trajectory under policy</a:t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5598025" y="2577763"/>
            <a:ext cx="319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Reward over a trajectory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00" y="3922926"/>
            <a:ext cx="3773562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5640000" y="4009175"/>
            <a:ext cx="319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Expected reward over a trajectory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1700" y="4595645"/>
            <a:ext cx="2447625" cy="50621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5640000" y="4648638"/>
            <a:ext cx="319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Optimization problem</a:t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5598025" y="1757138"/>
            <a:ext cx="319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Reward for a timestep 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Как решали другие?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52475"/>
            <a:ext cx="454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Конструирование функции награды (штраф за приближение к препятствиям, друг к другу, etc.) </a:t>
            </a:r>
            <a:r>
              <a:rPr lang="en-GB" sz="700">
                <a:solidFill>
                  <a:srgbClr val="000000"/>
                </a:solidFill>
              </a:rPr>
              <a:t>[1][2]</a:t>
            </a:r>
            <a:endParaRPr sz="7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Кооперация обеспечивается через сумму наград </a:t>
            </a:r>
            <a:r>
              <a:rPr lang="en-GB" sz="700">
                <a:solidFill>
                  <a:schemeClr val="dk1"/>
                </a:solidFill>
              </a:rPr>
              <a:t>[2] </a:t>
            </a:r>
            <a:endParaRPr sz="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</a:rPr>
              <a:t>	Проблемы подходов: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Неправильно составленную функцию награды можно эксплуатировать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Сумма наград не всегда хороший сигнал для обучения (Credit Assignment problem)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196575" y="4650900"/>
            <a:ext cx="487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60350" lvl="0" marL="457200" rtl="0" algn="l">
              <a:spcBef>
                <a:spcPts val="0"/>
              </a:spcBef>
              <a:spcAft>
                <a:spcPts val="0"/>
              </a:spcAft>
              <a:buSzPts val="500"/>
              <a:buAutoNum type="arabicPeriod"/>
            </a:pPr>
            <a:r>
              <a:rPr lang="en-GB" sz="500"/>
              <a:t>Baldazo, D., Parras, J., &amp; Zazo, S. (2019, September). Decentralized multi-agent deep reinforcement learning in swarms of drones for flood monitoring. In 2019 27th European Signal Processing Conference (EUSIPCO) (pp. 1-5). IEEE.</a:t>
            </a:r>
            <a:endParaRPr sz="500"/>
          </a:p>
          <a:p>
            <a:pPr indent="-260350" lvl="0" marL="457200" rtl="0" algn="l">
              <a:spcBef>
                <a:spcPts val="0"/>
              </a:spcBef>
              <a:spcAft>
                <a:spcPts val="0"/>
              </a:spcAft>
              <a:buSzPts val="500"/>
              <a:buAutoNum type="arabicPeriod"/>
            </a:pPr>
            <a:r>
              <a:rPr lang="en-GB" sz="500"/>
              <a:t>Islam, S., &amp; Razi, A. (2019, March). A path planning algorithm for collective monitoring using autonomous drones. In 2019 53rd Annual Conference on Information Sciences and Systems (CISS) (pp. 1-6). IEEE.</a:t>
            </a:r>
            <a:endParaRPr sz="500"/>
          </a:p>
        </p:txBody>
      </p:sp>
      <p:sp>
        <p:nvSpPr>
          <p:cNvPr id="94" name="Google Shape;94;p17"/>
          <p:cNvSpPr txBox="1"/>
          <p:nvPr/>
        </p:nvSpPr>
        <p:spPr>
          <a:xfrm>
            <a:off x="5734400" y="2957700"/>
            <a:ext cx="32001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/>
              <a:t>Можно попробовать решать известными методами в Multi-Agent RL: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COMA – решает проблему CA через </a:t>
            </a:r>
            <a:r>
              <a:rPr lang="en-GB" sz="1300"/>
              <a:t>взвешивание</a:t>
            </a:r>
            <a:r>
              <a:rPr lang="en-GB" sz="1300"/>
              <a:t> Value-функций агентов в зависимости от политики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VDN – коэффициенты взвешивания как обучаемые параметры</a:t>
            </a:r>
            <a:endParaRPr sz="1300"/>
          </a:p>
        </p:txBody>
      </p:sp>
      <p:pic>
        <p:nvPicPr>
          <p:cNvPr id="95" name="Google Shape;95;p17" title="videoplayback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1500" y="266125"/>
            <a:ext cx="3385576" cy="25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Среда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 u="sng">
                <a:solidFill>
                  <a:schemeClr val="hlink"/>
                </a:solidFill>
                <a:hlinkClick r:id="rId3"/>
              </a:rPr>
              <a:t>Multi-Drones Monitoring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4 дрона, 5 объектов для слежения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Случайные траектории движения объектов длины U{1..5}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У дронов 4 команды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</a:rPr>
              <a:t>	Награда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-1 * объекты_вне_поля_зрения на каждом таймстепе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+1, если все объекты в поле зрения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8775" y="1017725"/>
            <a:ext cx="4027025" cy="303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Как решали мы?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152475"/>
            <a:ext cx="454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На входе: 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Image [4, 3, 19, 19] – обсервация каждого дрона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Pos [4, 2] – x, y позиция дрона на карте (аналог GPS координат IRL)	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Модель: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CNN: 3 слоя, 32 фильтра, ReLU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MLP: 3 слоя по 32 нейрона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Головы: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4 головы с 4 выходами (актор)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1 голова с 1 выходом (критик)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5071275" y="1152475"/>
            <a:ext cx="32001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Proximal Policy Optimization: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Разновидность семейства Actor-Critic алгоритмов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Актор оценивает правдоподобие каждого действия по стейту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Критик оценивает Value функцию стейта</a:t>
            </a:r>
            <a:endParaRPr sz="1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И что получилось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152475"/>
            <a:ext cx="369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 sz="1400">
                <a:solidFill>
                  <a:srgbClr val="000000"/>
                </a:solidFill>
              </a:rPr>
              <a:t>Составлена адекватная функция награды</a:t>
            </a:r>
            <a:endParaRPr sz="1400">
              <a:solidFill>
                <a:srgbClr val="000000"/>
              </a:solidFill>
            </a:endParaRPr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 sz="1400">
                <a:solidFill>
                  <a:srgbClr val="000000"/>
                </a:solidFill>
              </a:rPr>
              <a:t>Чему-то мы научили, но все еще не идеально</a:t>
            </a:r>
            <a:endParaRPr sz="1400">
              <a:solidFill>
                <a:srgbClr val="000000"/>
              </a:solidFill>
            </a:endParaRPr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 sz="1400">
                <a:solidFill>
                  <a:srgbClr val="000000"/>
                </a:solidFill>
              </a:rPr>
              <a:t>Проблемы с Credit Assignment </a:t>
            </a:r>
            <a:endParaRPr sz="1400">
              <a:solidFill>
                <a:srgbClr val="000000"/>
              </a:solidFill>
            </a:endParaRPr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 sz="1400">
                <a:solidFill>
                  <a:srgbClr val="000000"/>
                </a:solidFill>
              </a:rPr>
              <a:t>Проблемы с первичной ориентировкой (при добавлении координат pos эта проблема устранена)</a:t>
            </a:r>
            <a:endParaRPr sz="1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</a:rPr>
              <a:t>Как сделать лучше</a:t>
            </a:r>
            <a:endParaRPr sz="1400">
              <a:solidFill>
                <a:srgbClr val="000000"/>
              </a:solidFill>
            </a:endParaRPr>
          </a:p>
          <a:p>
            <a:pPr indent="-310832" lvl="0" marL="9144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 sz="1400">
                <a:solidFill>
                  <a:srgbClr val="000000"/>
                </a:solidFill>
              </a:rPr>
              <a:t>Реализовать COMA/VDN</a:t>
            </a:r>
            <a:endParaRPr sz="1400">
              <a:solidFill>
                <a:srgbClr val="000000"/>
              </a:solidFill>
            </a:endParaRPr>
          </a:p>
          <a:p>
            <a:pPr indent="-310832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 sz="1400">
                <a:solidFill>
                  <a:srgbClr val="000000"/>
                </a:solidFill>
              </a:rPr>
              <a:t>Более длительная тренировка на ГПУ</a:t>
            </a:r>
            <a:endParaRPr sz="1400">
              <a:solidFill>
                <a:srgbClr val="000000"/>
              </a:solidFill>
            </a:endParaRPr>
          </a:p>
          <a:p>
            <a:pPr indent="-310832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-GB" sz="1400">
                <a:solidFill>
                  <a:srgbClr val="000000"/>
                </a:solidFill>
              </a:rPr>
              <a:t>Оптимизировать среду</a:t>
            </a:r>
            <a:endParaRPr sz="1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445025"/>
            <a:ext cx="3605025" cy="261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007375"/>
            <a:ext cx="3967474" cy="198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3784900" y="3003750"/>
            <a:ext cx="167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Iteration 1000</a:t>
            </a:r>
            <a:endParaRPr/>
          </a:p>
        </p:txBody>
      </p:sp>
      <p:sp>
        <p:nvSpPr>
          <p:cNvPr id="123" name="Google Shape;123;p21"/>
          <p:cNvSpPr txBox="1"/>
          <p:nvPr/>
        </p:nvSpPr>
        <p:spPr>
          <a:xfrm>
            <a:off x="3784900" y="2571750"/>
            <a:ext cx="167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Iteration 200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3600" y="700150"/>
            <a:ext cx="3857200" cy="19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8100" y="3299325"/>
            <a:ext cx="3468200" cy="173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